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421" r:id="rId2"/>
    <p:sldId id="390" r:id="rId3"/>
    <p:sldId id="413" r:id="rId4"/>
    <p:sldId id="397" r:id="rId5"/>
    <p:sldId id="402" r:id="rId6"/>
    <p:sldId id="403" r:id="rId7"/>
    <p:sldId id="404" r:id="rId8"/>
    <p:sldId id="405" r:id="rId9"/>
    <p:sldId id="406" r:id="rId10"/>
    <p:sldId id="418" r:id="rId11"/>
    <p:sldId id="415" r:id="rId12"/>
    <p:sldId id="416" r:id="rId13"/>
    <p:sldId id="417" r:id="rId14"/>
    <p:sldId id="410" r:id="rId15"/>
    <p:sldId id="419" r:id="rId16"/>
    <p:sldId id="411" r:id="rId17"/>
    <p:sldId id="412" r:id="rId18"/>
    <p:sldId id="414" r:id="rId19"/>
  </p:sldIdLst>
  <p:sldSz cx="9144000" cy="6858000" type="screen4x3"/>
  <p:notesSz cx="7010400" cy="92964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ción sin título" id="{E1060CE7-7BB8-45E6-B792-2D3A615AA72D}">
          <p14:sldIdLst>
            <p14:sldId id="421"/>
            <p14:sldId id="390"/>
            <p14:sldId id="413"/>
            <p14:sldId id="397"/>
            <p14:sldId id="402"/>
            <p14:sldId id="403"/>
            <p14:sldId id="404"/>
            <p14:sldId id="405"/>
            <p14:sldId id="406"/>
            <p14:sldId id="418"/>
            <p14:sldId id="415"/>
            <p14:sldId id="416"/>
            <p14:sldId id="417"/>
            <p14:sldId id="410"/>
            <p14:sldId id="419"/>
            <p14:sldId id="411"/>
            <p14:sldId id="412"/>
            <p14:sldId id="41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F4FD"/>
    <a:srgbClr val="007033"/>
    <a:srgbClr val="008A3E"/>
    <a:srgbClr val="31AA28"/>
    <a:srgbClr val="39C82E"/>
    <a:srgbClr val="1818F4"/>
    <a:srgbClr val="FFCC66"/>
    <a:srgbClr val="34B42A"/>
    <a:srgbClr val="FF33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Estilo claro 2 - Acento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8B1032C-EA38-4F05-BA0D-38AFFFC7BED3}" styleName="Estilo claro 3 - Acento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36" autoAdjust="0"/>
    <p:restoredTop sz="95913" autoAdjust="0"/>
  </p:normalViewPr>
  <p:slideViewPr>
    <p:cSldViewPr>
      <p:cViewPr varScale="1">
        <p:scale>
          <a:sx n="88" d="100"/>
          <a:sy n="88" d="100"/>
        </p:scale>
        <p:origin x="1374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2" tIns="46587" rIns="93172" bIns="46587" rtlCol="0"/>
          <a:lstStyle>
            <a:lvl1pPr algn="l">
              <a:defRPr sz="1200"/>
            </a:lvl1pPr>
          </a:lstStyle>
          <a:p>
            <a:endParaRPr lang="es-MX" dirty="0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2" tIns="46587" rIns="93172" bIns="46587" rtlCol="0"/>
          <a:lstStyle>
            <a:lvl1pPr algn="r">
              <a:defRPr sz="1200"/>
            </a:lvl1pPr>
          </a:lstStyle>
          <a:p>
            <a:fld id="{D940921F-DEE5-4F51-A299-7CF550BF21C1}" type="datetimeFigureOut">
              <a:rPr lang="es-MX" smtClean="0"/>
              <a:t>18/06/2019</a:t>
            </a:fld>
            <a:endParaRPr lang="es-MX" dirty="0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2" tIns="46587" rIns="93172" bIns="46587" rtlCol="0" anchor="ctr"/>
          <a:lstStyle/>
          <a:p>
            <a:endParaRPr lang="es-MX" dirty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2" tIns="46587" rIns="93172" bIns="46587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2" tIns="46587" rIns="93172" bIns="46587" rtlCol="0" anchor="b"/>
          <a:lstStyle>
            <a:lvl1pPr algn="l">
              <a:defRPr sz="1200"/>
            </a:lvl1pPr>
          </a:lstStyle>
          <a:p>
            <a:endParaRPr lang="es-MX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2" tIns="46587" rIns="93172" bIns="46587" rtlCol="0" anchor="b"/>
          <a:lstStyle>
            <a:lvl1pPr algn="r">
              <a:defRPr sz="1200"/>
            </a:lvl1pPr>
          </a:lstStyle>
          <a:p>
            <a:fld id="{93BF9917-5AAB-4079-84F0-07E9A8A0E5C3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2771054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F9917-5AAB-4079-84F0-07E9A8A0E5C3}" type="slidenum">
              <a:rPr lang="es-MX" smtClean="0"/>
              <a:t>1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3447809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F9917-5AAB-4079-84F0-07E9A8A0E5C3}" type="slidenum">
              <a:rPr lang="es-MX" smtClean="0"/>
              <a:t>6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9033618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F9917-5AAB-4079-84F0-07E9A8A0E5C3}" type="slidenum">
              <a:rPr lang="es-MX" smtClean="0"/>
              <a:t>7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4281335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F9917-5AAB-4079-84F0-07E9A8A0E5C3}" type="slidenum">
              <a:rPr lang="es-MX" smtClean="0"/>
              <a:t>8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8348605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F9917-5AAB-4079-84F0-07E9A8A0E5C3}" type="slidenum">
              <a:rPr lang="es-MX" smtClean="0"/>
              <a:t>9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4574663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F9917-5AAB-4079-84F0-07E9A8A0E5C3}" type="slidenum">
              <a:rPr lang="es-MX" smtClean="0">
                <a:solidFill>
                  <a:prstClr val="black"/>
                </a:solidFill>
              </a:rPr>
              <a:pPr/>
              <a:t>15</a:t>
            </a:fld>
            <a:endParaRPr lang="es-MX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1035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F9917-5AAB-4079-84F0-07E9A8A0E5C3}" type="slidenum">
              <a:rPr lang="es-MX" smtClean="0"/>
              <a:t>18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240499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2AEFB-0969-475E-A013-84D61B689935}" type="datetimeFigureOut">
              <a:rPr lang="es-MX" smtClean="0"/>
              <a:t>18/06/2019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8EF94-6197-4BB0-AAC4-54E6196B30A5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796995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2AEFB-0969-475E-A013-84D61B689935}" type="datetimeFigureOut">
              <a:rPr lang="es-MX" smtClean="0"/>
              <a:t>18/06/2019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8EF94-6197-4BB0-AAC4-54E6196B30A5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636054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2AEFB-0969-475E-A013-84D61B689935}" type="datetimeFigureOut">
              <a:rPr lang="es-MX" smtClean="0"/>
              <a:t>18/06/2019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8EF94-6197-4BB0-AAC4-54E6196B30A5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458983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2AEFB-0969-475E-A013-84D61B689935}" type="datetimeFigureOut">
              <a:rPr lang="es-MX" smtClean="0"/>
              <a:t>18/06/2019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8EF94-6197-4BB0-AAC4-54E6196B30A5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2729363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2AEFB-0969-475E-A013-84D61B689935}" type="datetimeFigureOut">
              <a:rPr lang="es-MX" smtClean="0"/>
              <a:t>18/06/2019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8EF94-6197-4BB0-AAC4-54E6196B30A5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21805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2AEFB-0969-475E-A013-84D61B689935}" type="datetimeFigureOut">
              <a:rPr lang="es-MX" smtClean="0"/>
              <a:t>18/06/2019</a:t>
            </a:fld>
            <a:endParaRPr lang="es-MX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8EF94-6197-4BB0-AAC4-54E6196B30A5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907674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2AEFB-0969-475E-A013-84D61B689935}" type="datetimeFigureOut">
              <a:rPr lang="es-MX" smtClean="0"/>
              <a:t>18/06/2019</a:t>
            </a:fld>
            <a:endParaRPr lang="es-MX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8EF94-6197-4BB0-AAC4-54E6196B30A5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701514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2AEFB-0969-475E-A013-84D61B689935}" type="datetimeFigureOut">
              <a:rPr lang="es-MX" smtClean="0"/>
              <a:t>18/06/2019</a:t>
            </a:fld>
            <a:endParaRPr lang="es-MX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8EF94-6197-4BB0-AAC4-54E6196B30A5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853964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2AEFB-0969-475E-A013-84D61B689935}" type="datetimeFigureOut">
              <a:rPr lang="es-MX" smtClean="0"/>
              <a:t>18/06/2019</a:t>
            </a:fld>
            <a:endParaRPr lang="es-MX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8EF94-6197-4BB0-AAC4-54E6196B30A5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290042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2AEFB-0969-475E-A013-84D61B689935}" type="datetimeFigureOut">
              <a:rPr lang="es-MX" smtClean="0"/>
              <a:t>18/06/2019</a:t>
            </a:fld>
            <a:endParaRPr lang="es-MX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8EF94-6197-4BB0-AAC4-54E6196B30A5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253153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2AEFB-0969-475E-A013-84D61B689935}" type="datetimeFigureOut">
              <a:rPr lang="es-MX" smtClean="0"/>
              <a:t>18/06/2019</a:t>
            </a:fld>
            <a:endParaRPr lang="es-MX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8EF94-6197-4BB0-AAC4-54E6196B30A5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291520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12AEFB-0969-475E-A013-84D61B689935}" type="datetimeFigureOut">
              <a:rPr lang="es-MX" smtClean="0"/>
              <a:t>18/06/2019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B8EF94-6197-4BB0-AAC4-54E6196B30A5}" type="slidenum">
              <a:rPr lang="es-MX" smtClean="0"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91393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eather.com/es-US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hyperlink" Target="http://smn.cna.gob.mx/es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1691680" y="154043"/>
            <a:ext cx="7338138" cy="6117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000" b="1" dirty="0" smtClean="0">
                <a:solidFill>
                  <a:prstClr val="black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Pronóstico climatológico para el Estado de San Luis Potosí</a:t>
            </a:r>
            <a:br>
              <a:rPr lang="es-MX" sz="2000" b="1" dirty="0" smtClean="0">
                <a:solidFill>
                  <a:prstClr val="black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es-MX" sz="20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18 </a:t>
            </a:r>
            <a:r>
              <a:rPr lang="es-MX" sz="20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de Junio </a:t>
            </a:r>
            <a:r>
              <a:rPr lang="es-MX" sz="2000" b="1" dirty="0" smtClean="0">
                <a:solidFill>
                  <a:prstClr val="black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del 2019</a:t>
            </a:r>
            <a:endParaRPr lang="es-MX" sz="2000" b="1" dirty="0">
              <a:solidFill>
                <a:prstClr val="black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pic>
        <p:nvPicPr>
          <p:cNvPr id="8" name="Imagen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52" y="7642"/>
            <a:ext cx="2107092" cy="758172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3356992"/>
            <a:ext cx="6264696" cy="3312368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251520" y="1091679"/>
            <a:ext cx="871296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Para este día,  </a:t>
            </a:r>
            <a:r>
              <a:rPr lang="es-ES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canales de baja presión</a:t>
            </a:r>
            <a:r>
              <a:rPr lang="es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se ubicarán en el interior y sureste del país, interactuando con el desplazamiento de la </a:t>
            </a:r>
            <a:r>
              <a:rPr lang="es-ES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onda tropical</a:t>
            </a:r>
            <a:r>
              <a:rPr lang="es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s-ES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No. 4 </a:t>
            </a:r>
            <a:r>
              <a:rPr lang="es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 sur de las costas de Chiapas, con tormentas puntuales muy fuertes acompañadas de descargas eléctricas y posible caída de granizo en Oaxaca, Puebla, Michoacán, Jalisco, Durango y Chiapas; una </a:t>
            </a:r>
            <a:r>
              <a:rPr lang="es-ES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línea seca</a:t>
            </a:r>
            <a:r>
              <a:rPr lang="es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en el norte de México en combinación con la entrada de humedad del Golfo de México, provocarán lluvias con chubascos y rachas de viento superiores a 60 km/h en Sonora, Chihuahua, Coahuila, Nuevo León y Zacatecas.</a:t>
            </a:r>
            <a:br>
              <a:rPr lang="es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s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Finalmente, continuarán las </a:t>
            </a:r>
            <a:r>
              <a:rPr lang="es-ES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temperaturas muy calurosas</a:t>
            </a:r>
            <a:r>
              <a:rPr lang="es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en entidades del noroeste y norte del territorio nacional.</a:t>
            </a:r>
            <a:endParaRPr lang="es-MX" sz="1600" dirty="0"/>
          </a:p>
        </p:txBody>
      </p:sp>
    </p:spTree>
    <p:extLst>
      <p:ext uri="{BB962C8B-B14F-4D97-AF65-F5344CB8AC3E}">
        <p14:creationId xmlns:p14="http://schemas.microsoft.com/office/powerpoint/2010/main" val="1035315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547664" y="2132856"/>
            <a:ext cx="6912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6000" dirty="0" smtClean="0">
                <a:latin typeface="+mj-lt"/>
              </a:rPr>
              <a:t>Pronóstico a 3 meses</a:t>
            </a:r>
            <a:endParaRPr lang="es-MX" sz="6000" dirty="0">
              <a:latin typeface="+mj-lt"/>
            </a:endParaRPr>
          </a:p>
        </p:txBody>
      </p:sp>
      <p:pic>
        <p:nvPicPr>
          <p:cNvPr id="3" name="Imagen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36" y="7642"/>
            <a:ext cx="2179100" cy="829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843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885122" y="59976"/>
            <a:ext cx="69127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PARA EL ESTADO DE SAN LUIS POTOSÍ</a:t>
            </a:r>
          </a:p>
          <a:p>
            <a:pPr algn="ctr"/>
            <a:r>
              <a:rPr lang="es-MX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JUNIO 2019</a:t>
            </a: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/>
          </p:nvPr>
        </p:nvGraphicFramePr>
        <p:xfrm>
          <a:off x="261825" y="894716"/>
          <a:ext cx="4137312" cy="358190"/>
        </p:xfrm>
        <a:graphic>
          <a:graphicData uri="http://schemas.openxmlformats.org/drawingml/2006/table">
            <a:tbl>
              <a:tblPr/>
              <a:tblGrid>
                <a:gridCol w="20686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8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819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b"/>
                      <a:r>
                        <a:rPr lang="es-MX" sz="1800" b="1" i="0" u="none" strike="noStrike" dirty="0" smtClean="0">
                          <a:solidFill>
                            <a:srgbClr val="000000"/>
                          </a:solidFill>
                          <a:latin typeface="Soberana Sans" panose="02000000000000000000" pitchFamily="50" charset="0"/>
                        </a:rPr>
                        <a:t>Pronóstico</a:t>
                      </a:r>
                      <a:endParaRPr lang="es-MX" sz="1800" b="1" i="0" u="none" strike="noStrike" dirty="0">
                        <a:solidFill>
                          <a:srgbClr val="000000"/>
                        </a:solidFill>
                        <a:latin typeface="Soberana Sans" panose="02000000000000000000" pitchFamily="50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b"/>
                      <a:r>
                        <a:rPr lang="es-MX" sz="1800" b="1" i="0" u="none" strike="noStrike" dirty="0" smtClean="0">
                          <a:solidFill>
                            <a:schemeClr val="tx1"/>
                          </a:solidFill>
                          <a:latin typeface="Soberana Sans" panose="02000000000000000000" pitchFamily="50" charset="0"/>
                        </a:rPr>
                        <a:t>115.6 (mm)</a:t>
                      </a:r>
                      <a:endParaRPr lang="es-MX" sz="1800" b="1" i="0" u="none" strike="noStrike" dirty="0">
                        <a:solidFill>
                          <a:schemeClr val="tx1"/>
                        </a:solidFill>
                        <a:latin typeface="Soberana Sans" panose="02000000000000000000" pitchFamily="50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Tabla 3"/>
          <p:cNvGraphicFramePr>
            <a:graphicFrameLocks noGrp="1"/>
          </p:cNvGraphicFramePr>
          <p:nvPr>
            <p:extLst/>
          </p:nvPr>
        </p:nvGraphicFramePr>
        <p:xfrm>
          <a:off x="4650292" y="876048"/>
          <a:ext cx="4147598" cy="376858"/>
        </p:xfrm>
        <a:graphic>
          <a:graphicData uri="http://schemas.openxmlformats.org/drawingml/2006/table">
            <a:tbl>
              <a:tblPr/>
              <a:tblGrid>
                <a:gridCol w="20737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3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685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b"/>
                      <a:r>
                        <a:rPr lang="es-MX" sz="1800" b="1" i="0" u="none" strike="noStrike" dirty="0" smtClean="0">
                          <a:solidFill>
                            <a:srgbClr val="000000"/>
                          </a:solidFill>
                          <a:latin typeface="Soberana Sans" panose="02000000000000000000" pitchFamily="50" charset="0"/>
                        </a:rPr>
                        <a:t>Media histórica</a:t>
                      </a:r>
                      <a:endParaRPr lang="es-MX" sz="1800" b="1" i="0" u="none" strike="noStrike" dirty="0">
                        <a:solidFill>
                          <a:srgbClr val="000000"/>
                        </a:solidFill>
                        <a:latin typeface="Soberana Sans" panose="02000000000000000000" pitchFamily="50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b"/>
                      <a:r>
                        <a:rPr lang="es-MX" sz="1800" b="1" i="0" u="none" strike="noStrike" dirty="0" smtClean="0">
                          <a:solidFill>
                            <a:schemeClr val="tx1"/>
                          </a:solidFill>
                          <a:latin typeface="Soberana Sans" panose="02000000000000000000" pitchFamily="50" charset="0"/>
                        </a:rPr>
                        <a:t>112 (mm)</a:t>
                      </a:r>
                      <a:endParaRPr lang="es-MX" sz="1800" b="1" i="0" u="none" strike="noStrike" dirty="0">
                        <a:solidFill>
                          <a:schemeClr val="tx1"/>
                        </a:solidFill>
                        <a:latin typeface="Soberana Sans" panose="02000000000000000000" pitchFamily="50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/>
          <a:srcRect l="2555" t="45120" r="93116" b="35350"/>
          <a:stretch/>
        </p:blipFill>
        <p:spPr bwMode="auto">
          <a:xfrm>
            <a:off x="7970306" y="1263459"/>
            <a:ext cx="827584" cy="2525581"/>
          </a:xfrm>
          <a:prstGeom prst="rect">
            <a:avLst/>
          </a:prstGeom>
          <a:noFill/>
          <a:ln w="9525">
            <a:solidFill>
              <a:srgbClr val="333399">
                <a:lumMod val="50000"/>
              </a:srgbClr>
            </a:solidFill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/>
          <a:srcRect l="2555" t="45120" r="93116" b="35350"/>
          <a:stretch/>
        </p:blipFill>
        <p:spPr bwMode="auto">
          <a:xfrm>
            <a:off x="261825" y="1283249"/>
            <a:ext cx="827584" cy="2505791"/>
          </a:xfrm>
          <a:prstGeom prst="rect">
            <a:avLst/>
          </a:prstGeom>
          <a:noFill/>
          <a:ln w="9525">
            <a:solidFill>
              <a:srgbClr val="333399">
                <a:lumMod val="50000"/>
              </a:srgbClr>
            </a:solidFill>
            <a:miter lim="800000"/>
            <a:headEnd/>
            <a:tailEnd/>
          </a:ln>
        </p:spPr>
      </p:pic>
      <p:pic>
        <p:nvPicPr>
          <p:cNvPr id="11" name="Imagen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36" y="7642"/>
            <a:ext cx="2107092" cy="758172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0578" y="1252905"/>
            <a:ext cx="3319984" cy="2536135"/>
          </a:xfrm>
          <a:prstGeom prst="rect">
            <a:avLst/>
          </a:prstGeom>
        </p:spPr>
      </p:pic>
      <p:graphicFrame>
        <p:nvGraphicFramePr>
          <p:cNvPr id="12" name="Tabla 11"/>
          <p:cNvGraphicFramePr>
            <a:graphicFrameLocks noGrp="1"/>
          </p:cNvGraphicFramePr>
          <p:nvPr>
            <p:extLst/>
          </p:nvPr>
        </p:nvGraphicFramePr>
        <p:xfrm>
          <a:off x="1885122" y="4005064"/>
          <a:ext cx="1917057" cy="256032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917057">
                  <a:extLst>
                    <a:ext uri="{9D8B030D-6E8A-4147-A177-3AD203B41FA5}">
                      <a16:colId xmlns:a16="http://schemas.microsoft.com/office/drawing/2014/main" val="662130457"/>
                    </a:ext>
                  </a:extLst>
                </a:gridCol>
              </a:tblGrid>
              <a:tr h="300833">
                <a:tc>
                  <a:txBody>
                    <a:bodyPr/>
                    <a:lstStyle/>
                    <a:p>
                      <a:r>
                        <a:rPr lang="es-MX" dirty="0" smtClean="0"/>
                        <a:t>60-90 mm</a:t>
                      </a:r>
                      <a:endParaRPr lang="es-MX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9C82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9528909"/>
                  </a:ext>
                </a:extLst>
              </a:tr>
              <a:tr h="300833">
                <a:tc>
                  <a:txBody>
                    <a:bodyPr/>
                    <a:lstStyle/>
                    <a:p>
                      <a:r>
                        <a:rPr lang="es-MX" dirty="0" smtClean="0"/>
                        <a:t>90-120 mm</a:t>
                      </a:r>
                      <a:endParaRPr lang="es-MX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1AA2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9756503"/>
                  </a:ext>
                </a:extLst>
              </a:tr>
              <a:tr h="300833">
                <a:tc>
                  <a:txBody>
                    <a:bodyPr/>
                    <a:lstStyle/>
                    <a:p>
                      <a:r>
                        <a:rPr lang="es-MX" dirty="0" smtClean="0"/>
                        <a:t>120-150 mm</a:t>
                      </a:r>
                      <a:endParaRPr lang="es-MX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1143495"/>
                  </a:ext>
                </a:extLst>
              </a:tr>
              <a:tr h="300833">
                <a:tc>
                  <a:txBody>
                    <a:bodyPr/>
                    <a:lstStyle/>
                    <a:p>
                      <a:r>
                        <a:rPr lang="es-MX" dirty="0" smtClean="0"/>
                        <a:t>150-170 mm</a:t>
                      </a:r>
                      <a:endParaRPr lang="es-MX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F4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7082684"/>
                  </a:ext>
                </a:extLst>
              </a:tr>
              <a:tr h="300833">
                <a:tc>
                  <a:txBody>
                    <a:bodyPr/>
                    <a:lstStyle/>
                    <a:p>
                      <a:r>
                        <a:rPr lang="es-MX" dirty="0" smtClean="0"/>
                        <a:t>170-200 mm </a:t>
                      </a:r>
                      <a:endParaRPr lang="es-MX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4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5648911"/>
                  </a:ext>
                </a:extLst>
              </a:tr>
              <a:tr h="300833">
                <a:tc>
                  <a:txBody>
                    <a:bodyPr/>
                    <a:lstStyle/>
                    <a:p>
                      <a:r>
                        <a:rPr lang="es-MX" dirty="0" smtClean="0"/>
                        <a:t>200-250 mm</a:t>
                      </a:r>
                      <a:endParaRPr lang="es-MX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7590833"/>
                  </a:ext>
                </a:extLst>
              </a:tr>
              <a:tr h="300833">
                <a:tc>
                  <a:txBody>
                    <a:bodyPr/>
                    <a:lstStyle/>
                    <a:p>
                      <a:r>
                        <a:rPr lang="es-MX" dirty="0" smtClean="0"/>
                        <a:t>250-300 mm</a:t>
                      </a:r>
                      <a:endParaRPr lang="es-MX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2364643"/>
                  </a:ext>
                </a:extLst>
              </a:tr>
            </a:tbl>
          </a:graphicData>
        </a:graphic>
      </p:graphicFrame>
      <p:pic>
        <p:nvPicPr>
          <p:cNvPr id="8" name="Imagen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8660" y="1287705"/>
            <a:ext cx="3299442" cy="2518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99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885122" y="59976"/>
            <a:ext cx="69127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PARA EL ESTADO DE SAN LUIS POTOSÍ</a:t>
            </a:r>
          </a:p>
          <a:p>
            <a:pPr algn="ctr"/>
            <a:r>
              <a:rPr lang="es-MX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JULIO 2019</a:t>
            </a: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/>
          </p:nvPr>
        </p:nvGraphicFramePr>
        <p:xfrm>
          <a:off x="261825" y="894716"/>
          <a:ext cx="4137312" cy="358190"/>
        </p:xfrm>
        <a:graphic>
          <a:graphicData uri="http://schemas.openxmlformats.org/drawingml/2006/table">
            <a:tbl>
              <a:tblPr/>
              <a:tblGrid>
                <a:gridCol w="20686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8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819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b"/>
                      <a:r>
                        <a:rPr lang="es-MX" sz="1800" b="1" i="0" u="none" strike="noStrike" dirty="0" smtClean="0">
                          <a:solidFill>
                            <a:srgbClr val="000000"/>
                          </a:solidFill>
                          <a:latin typeface="Soberana Sans" panose="02000000000000000000" pitchFamily="50" charset="0"/>
                        </a:rPr>
                        <a:t>Pronóstico</a:t>
                      </a:r>
                      <a:endParaRPr lang="es-MX" sz="1800" b="1" i="0" u="none" strike="noStrike" dirty="0">
                        <a:solidFill>
                          <a:srgbClr val="000000"/>
                        </a:solidFill>
                        <a:latin typeface="Soberana Sans" panose="02000000000000000000" pitchFamily="50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b"/>
                      <a:r>
                        <a:rPr lang="es-MX" sz="1800" b="1" i="0" u="none" strike="noStrike" dirty="0" smtClean="0">
                          <a:solidFill>
                            <a:schemeClr val="tx1"/>
                          </a:solidFill>
                          <a:latin typeface="Soberana Sans" panose="02000000000000000000" pitchFamily="50" charset="0"/>
                        </a:rPr>
                        <a:t>61.6 (mm)</a:t>
                      </a:r>
                      <a:endParaRPr lang="es-MX" sz="1800" b="1" i="0" u="none" strike="noStrike" dirty="0">
                        <a:solidFill>
                          <a:schemeClr val="tx1"/>
                        </a:solidFill>
                        <a:latin typeface="Soberana Sans" panose="02000000000000000000" pitchFamily="50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Tabla 3"/>
          <p:cNvGraphicFramePr>
            <a:graphicFrameLocks noGrp="1"/>
          </p:cNvGraphicFramePr>
          <p:nvPr>
            <p:extLst/>
          </p:nvPr>
        </p:nvGraphicFramePr>
        <p:xfrm>
          <a:off x="4650292" y="876048"/>
          <a:ext cx="4147598" cy="376858"/>
        </p:xfrm>
        <a:graphic>
          <a:graphicData uri="http://schemas.openxmlformats.org/drawingml/2006/table">
            <a:tbl>
              <a:tblPr/>
              <a:tblGrid>
                <a:gridCol w="20737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3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685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b"/>
                      <a:r>
                        <a:rPr lang="es-MX" sz="1800" b="1" i="0" u="none" strike="noStrike" dirty="0" smtClean="0">
                          <a:solidFill>
                            <a:srgbClr val="000000"/>
                          </a:solidFill>
                          <a:latin typeface="Soberana Sans" panose="02000000000000000000" pitchFamily="50" charset="0"/>
                        </a:rPr>
                        <a:t>Media histórica</a:t>
                      </a:r>
                      <a:endParaRPr lang="es-MX" sz="1800" b="1" i="0" u="none" strike="noStrike" dirty="0">
                        <a:solidFill>
                          <a:srgbClr val="000000"/>
                        </a:solidFill>
                        <a:latin typeface="Soberana Sans" panose="02000000000000000000" pitchFamily="50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b"/>
                      <a:r>
                        <a:rPr lang="es-MX" sz="1800" b="1" i="0" u="none" strike="noStrike" dirty="0" smtClean="0">
                          <a:solidFill>
                            <a:schemeClr val="tx1"/>
                          </a:solidFill>
                          <a:latin typeface="Soberana Sans" panose="02000000000000000000" pitchFamily="50" charset="0"/>
                        </a:rPr>
                        <a:t>130.0 (mm)</a:t>
                      </a:r>
                      <a:endParaRPr lang="es-MX" sz="1800" b="1" i="0" u="none" strike="noStrike" dirty="0">
                        <a:solidFill>
                          <a:schemeClr val="tx1"/>
                        </a:solidFill>
                        <a:latin typeface="Soberana Sans" panose="02000000000000000000" pitchFamily="50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/>
          <a:srcRect l="2555" t="45120" r="93116" b="35350"/>
          <a:stretch/>
        </p:blipFill>
        <p:spPr bwMode="auto">
          <a:xfrm>
            <a:off x="7970306" y="1263459"/>
            <a:ext cx="827584" cy="2752867"/>
          </a:xfrm>
          <a:prstGeom prst="rect">
            <a:avLst/>
          </a:prstGeom>
          <a:noFill/>
          <a:ln w="9525">
            <a:solidFill>
              <a:srgbClr val="333399">
                <a:lumMod val="50000"/>
              </a:srgbClr>
            </a:solidFill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/>
          <a:srcRect l="2555" t="45120" r="93116" b="35350"/>
          <a:stretch/>
        </p:blipFill>
        <p:spPr bwMode="auto">
          <a:xfrm>
            <a:off x="261825" y="1283249"/>
            <a:ext cx="827584" cy="2752867"/>
          </a:xfrm>
          <a:prstGeom prst="rect">
            <a:avLst/>
          </a:prstGeom>
          <a:noFill/>
          <a:ln w="9525">
            <a:solidFill>
              <a:srgbClr val="333399">
                <a:lumMod val="50000"/>
              </a:srgbClr>
            </a:solidFill>
            <a:miter lim="800000"/>
            <a:headEnd/>
            <a:tailEnd/>
          </a:ln>
        </p:spPr>
      </p:pic>
      <p:graphicFrame>
        <p:nvGraphicFramePr>
          <p:cNvPr id="10" name="Tabla 9"/>
          <p:cNvGraphicFramePr>
            <a:graphicFrameLocks noGrp="1"/>
          </p:cNvGraphicFramePr>
          <p:nvPr>
            <p:extLst/>
          </p:nvPr>
        </p:nvGraphicFramePr>
        <p:xfrm>
          <a:off x="1619672" y="4221088"/>
          <a:ext cx="2088232" cy="222504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2088232">
                  <a:extLst>
                    <a:ext uri="{9D8B030D-6E8A-4147-A177-3AD203B41FA5}">
                      <a16:colId xmlns:a16="http://schemas.microsoft.com/office/drawing/2014/main" val="662130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30-60 mm</a:t>
                      </a:r>
                      <a:endParaRPr lang="es-MX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E2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97565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60-90 mm</a:t>
                      </a:r>
                      <a:endParaRPr lang="es-MX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E2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11434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120-150 mm</a:t>
                      </a:r>
                      <a:endParaRPr lang="es-MX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B781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70826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150-170 mm </a:t>
                      </a:r>
                      <a:endParaRPr lang="es-MX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4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56489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200-250 mm</a:t>
                      </a:r>
                      <a:endParaRPr lang="es-MX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75908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250-300 mm</a:t>
                      </a:r>
                      <a:endParaRPr lang="es-MX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5818758"/>
                  </a:ext>
                </a:extLst>
              </a:tr>
            </a:tbl>
          </a:graphicData>
        </a:graphic>
      </p:graphicFrame>
      <p:pic>
        <p:nvPicPr>
          <p:cNvPr id="11" name="Imagen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36" y="7642"/>
            <a:ext cx="2107092" cy="758172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9410" y="1319825"/>
            <a:ext cx="3309728" cy="2657597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25108" y="1271825"/>
            <a:ext cx="3322128" cy="2764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019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0579" y="1252906"/>
            <a:ext cx="3309728" cy="2537376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1885122" y="70242"/>
            <a:ext cx="69127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PARA EL ESTADO DE SAN LUIS POTOSÍ</a:t>
            </a:r>
          </a:p>
          <a:p>
            <a:pPr algn="ctr"/>
            <a:r>
              <a:rPr lang="es-MX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AGOSTO 2019</a:t>
            </a: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/>
          </p:nvPr>
        </p:nvGraphicFramePr>
        <p:xfrm>
          <a:off x="261825" y="894716"/>
          <a:ext cx="4137312" cy="358190"/>
        </p:xfrm>
        <a:graphic>
          <a:graphicData uri="http://schemas.openxmlformats.org/drawingml/2006/table">
            <a:tbl>
              <a:tblPr/>
              <a:tblGrid>
                <a:gridCol w="20686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8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819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b"/>
                      <a:r>
                        <a:rPr lang="es-MX" sz="1800" b="1" i="0" u="none" strike="noStrike" dirty="0" smtClean="0">
                          <a:solidFill>
                            <a:srgbClr val="000000"/>
                          </a:solidFill>
                          <a:latin typeface="Soberana Sans" panose="02000000000000000000" pitchFamily="50" charset="0"/>
                        </a:rPr>
                        <a:t>Pronóstico</a:t>
                      </a:r>
                      <a:endParaRPr lang="es-MX" sz="1800" b="1" i="0" u="none" strike="noStrike" dirty="0">
                        <a:solidFill>
                          <a:srgbClr val="000000"/>
                        </a:solidFill>
                        <a:latin typeface="Soberana Sans" panose="02000000000000000000" pitchFamily="50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b"/>
                      <a:r>
                        <a:rPr lang="es-MX" sz="1800" b="1" i="0" u="none" strike="noStrike" dirty="0" smtClean="0">
                          <a:solidFill>
                            <a:schemeClr val="tx1"/>
                          </a:solidFill>
                          <a:latin typeface="Soberana Sans" panose="02000000000000000000" pitchFamily="50" charset="0"/>
                        </a:rPr>
                        <a:t>67.0 (mm)</a:t>
                      </a:r>
                      <a:endParaRPr lang="es-MX" sz="1800" b="1" i="0" u="none" strike="noStrike" dirty="0">
                        <a:solidFill>
                          <a:schemeClr val="tx1"/>
                        </a:solidFill>
                        <a:latin typeface="Soberana Sans" panose="02000000000000000000" pitchFamily="50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Tabla 3"/>
          <p:cNvGraphicFramePr>
            <a:graphicFrameLocks noGrp="1"/>
          </p:cNvGraphicFramePr>
          <p:nvPr>
            <p:extLst/>
          </p:nvPr>
        </p:nvGraphicFramePr>
        <p:xfrm>
          <a:off x="4650292" y="876048"/>
          <a:ext cx="4147598" cy="376858"/>
        </p:xfrm>
        <a:graphic>
          <a:graphicData uri="http://schemas.openxmlformats.org/drawingml/2006/table">
            <a:tbl>
              <a:tblPr/>
              <a:tblGrid>
                <a:gridCol w="20737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3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685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b"/>
                      <a:r>
                        <a:rPr lang="es-MX" sz="1800" b="1" i="0" u="none" strike="noStrike" dirty="0" smtClean="0">
                          <a:solidFill>
                            <a:srgbClr val="000000"/>
                          </a:solidFill>
                          <a:latin typeface="Soberana Sans" panose="02000000000000000000" pitchFamily="50" charset="0"/>
                        </a:rPr>
                        <a:t>Media histórica</a:t>
                      </a:r>
                      <a:endParaRPr lang="es-MX" sz="1800" b="1" i="0" u="none" strike="noStrike" dirty="0">
                        <a:solidFill>
                          <a:srgbClr val="000000"/>
                        </a:solidFill>
                        <a:latin typeface="Soberana Sans" panose="02000000000000000000" pitchFamily="50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b"/>
                      <a:r>
                        <a:rPr lang="es-MX" sz="1800" b="1" i="0" u="none" strike="noStrike" dirty="0" smtClean="0">
                          <a:solidFill>
                            <a:schemeClr val="tx1"/>
                          </a:solidFill>
                          <a:latin typeface="Soberana Sans" panose="02000000000000000000" pitchFamily="50" charset="0"/>
                        </a:rPr>
                        <a:t>99.0 (mm)</a:t>
                      </a:r>
                      <a:endParaRPr lang="es-MX" sz="1800" b="1" i="0" u="none" strike="noStrike" dirty="0">
                        <a:solidFill>
                          <a:schemeClr val="tx1"/>
                        </a:solidFill>
                        <a:latin typeface="Soberana Sans" panose="02000000000000000000" pitchFamily="50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/>
          <a:srcRect l="2555" t="45120" r="93116" b="35350"/>
          <a:stretch/>
        </p:blipFill>
        <p:spPr bwMode="auto">
          <a:xfrm>
            <a:off x="7970306" y="1263459"/>
            <a:ext cx="827584" cy="2453573"/>
          </a:xfrm>
          <a:prstGeom prst="rect">
            <a:avLst/>
          </a:prstGeom>
          <a:noFill/>
          <a:ln w="9525">
            <a:solidFill>
              <a:srgbClr val="333399">
                <a:lumMod val="50000"/>
              </a:srgbClr>
            </a:solidFill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/>
          <a:srcRect l="2555" t="45120" r="93116" b="35350"/>
          <a:stretch/>
        </p:blipFill>
        <p:spPr bwMode="auto">
          <a:xfrm>
            <a:off x="261825" y="1283249"/>
            <a:ext cx="827584" cy="2433783"/>
          </a:xfrm>
          <a:prstGeom prst="rect">
            <a:avLst/>
          </a:prstGeom>
          <a:noFill/>
          <a:ln w="9525">
            <a:solidFill>
              <a:srgbClr val="333399">
                <a:lumMod val="50000"/>
              </a:srgbClr>
            </a:solidFill>
            <a:miter lim="800000"/>
            <a:headEnd/>
            <a:tailEnd/>
          </a:ln>
        </p:spPr>
      </p:pic>
      <p:graphicFrame>
        <p:nvGraphicFramePr>
          <p:cNvPr id="10" name="Tabla 9"/>
          <p:cNvGraphicFramePr>
            <a:graphicFrameLocks noGrp="1"/>
          </p:cNvGraphicFramePr>
          <p:nvPr>
            <p:extLst/>
          </p:nvPr>
        </p:nvGraphicFramePr>
        <p:xfrm>
          <a:off x="1799753" y="4077072"/>
          <a:ext cx="1917057" cy="219456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917057">
                  <a:extLst>
                    <a:ext uri="{9D8B030D-6E8A-4147-A177-3AD203B41FA5}">
                      <a16:colId xmlns:a16="http://schemas.microsoft.com/office/drawing/2014/main" val="662130457"/>
                    </a:ext>
                  </a:extLst>
                </a:gridCol>
              </a:tblGrid>
              <a:tr h="300833">
                <a:tc>
                  <a:txBody>
                    <a:bodyPr/>
                    <a:lstStyle/>
                    <a:p>
                      <a:r>
                        <a:rPr lang="es-MX" dirty="0" smtClean="0"/>
                        <a:t>30-60 mm</a:t>
                      </a:r>
                      <a:endParaRPr lang="es-MX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8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9528909"/>
                  </a:ext>
                </a:extLst>
              </a:tr>
              <a:tr h="300833">
                <a:tc>
                  <a:txBody>
                    <a:bodyPr/>
                    <a:lstStyle/>
                    <a:p>
                      <a:r>
                        <a:rPr lang="es-MX" dirty="0" smtClean="0"/>
                        <a:t>60-90 mm</a:t>
                      </a:r>
                      <a:endParaRPr lang="es-MX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D65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9756503"/>
                  </a:ext>
                </a:extLst>
              </a:tr>
              <a:tr h="300833">
                <a:tc>
                  <a:txBody>
                    <a:bodyPr/>
                    <a:lstStyle/>
                    <a:p>
                      <a:r>
                        <a:rPr lang="es-MX" dirty="0" smtClean="0"/>
                        <a:t>90-120 mm</a:t>
                      </a:r>
                      <a:endParaRPr lang="es-MX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EA84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1143495"/>
                  </a:ext>
                </a:extLst>
              </a:tr>
              <a:tr h="300833">
                <a:tc>
                  <a:txBody>
                    <a:bodyPr/>
                    <a:lstStyle/>
                    <a:p>
                      <a:r>
                        <a:rPr lang="es-MX" dirty="0" smtClean="0"/>
                        <a:t>150-170 mm</a:t>
                      </a:r>
                      <a:endParaRPr lang="es-MX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7082684"/>
                  </a:ext>
                </a:extLst>
              </a:tr>
              <a:tr h="300833">
                <a:tc>
                  <a:txBody>
                    <a:bodyPr/>
                    <a:lstStyle/>
                    <a:p>
                      <a:r>
                        <a:rPr lang="es-MX" dirty="0" smtClean="0"/>
                        <a:t>170-200 mm </a:t>
                      </a:r>
                      <a:endParaRPr lang="es-MX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4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5648911"/>
                  </a:ext>
                </a:extLst>
              </a:tr>
              <a:tr h="300833">
                <a:tc>
                  <a:txBody>
                    <a:bodyPr/>
                    <a:lstStyle/>
                    <a:p>
                      <a:r>
                        <a:rPr lang="es-MX" dirty="0" smtClean="0"/>
                        <a:t>200-250 mm</a:t>
                      </a:r>
                      <a:endParaRPr lang="es-MX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7590833"/>
                  </a:ext>
                </a:extLst>
              </a:tr>
            </a:tbl>
          </a:graphicData>
        </a:graphic>
      </p:graphicFrame>
      <p:pic>
        <p:nvPicPr>
          <p:cNvPr id="11" name="Imagen 1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36" y="7642"/>
            <a:ext cx="2107092" cy="758172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7428" y="1263459"/>
            <a:ext cx="3281709" cy="252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72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35" y="7642"/>
            <a:ext cx="2151035" cy="829070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2267744" y="172778"/>
            <a:ext cx="4636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200" b="1" dirty="0" smtClean="0">
                <a:latin typeface="+mj-lt"/>
                <a:cs typeface="Arial" panose="020B0604020202020204" pitchFamily="34" charset="0"/>
              </a:rPr>
              <a:t>Presas en el Estado</a:t>
            </a:r>
            <a:endParaRPr lang="es-MX" sz="3200" b="1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94" y="851320"/>
            <a:ext cx="7353772" cy="5723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342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611560" y="116632"/>
            <a:ext cx="77768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PRECIPITACIÓN MENSUAL </a:t>
            </a:r>
            <a:r>
              <a:rPr lang="es-MX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2019</a:t>
            </a:r>
            <a:r>
              <a:rPr lang="es-MX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/>
            </a:r>
            <a:br>
              <a:rPr lang="es-MX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es-MX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EN LAS ZONAS DEL ESTADO DE </a:t>
            </a:r>
            <a:r>
              <a:rPr lang="es-MX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SAN </a:t>
            </a:r>
            <a:r>
              <a:rPr lang="es-MX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LUIS POTOSÍ</a:t>
            </a:r>
            <a:endParaRPr lang="es-MX" sz="1200" dirty="0">
              <a:solidFill>
                <a:prstClr val="black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5580112" y="6093296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MX" sz="1400" dirty="0">
                <a:solidFill>
                  <a:srgbClr val="1818F4"/>
                </a:solidFill>
                <a:hlinkClick r:id="rId3"/>
              </a:rPr>
              <a:t>https://weather.com/es-US/</a:t>
            </a:r>
            <a:endParaRPr lang="es-MX" sz="1400" dirty="0">
              <a:solidFill>
                <a:srgbClr val="1818F4"/>
              </a:solidFill>
            </a:endParaRPr>
          </a:p>
          <a:p>
            <a:pPr algn="ctr"/>
            <a:r>
              <a:rPr lang="es-MX" sz="1400" dirty="0" smtClean="0">
                <a:solidFill>
                  <a:srgbClr val="1818F4"/>
                </a:solidFill>
                <a:hlinkClick r:id="rId4"/>
              </a:rPr>
              <a:t>http</a:t>
            </a:r>
            <a:r>
              <a:rPr lang="es-MX" sz="1400" dirty="0">
                <a:solidFill>
                  <a:srgbClr val="1818F4"/>
                </a:solidFill>
                <a:hlinkClick r:id="rId4"/>
              </a:rPr>
              <a:t>://smn.cna.gob.mx/es</a:t>
            </a:r>
            <a:r>
              <a:rPr lang="es-MX" sz="1400" dirty="0" smtClean="0">
                <a:solidFill>
                  <a:srgbClr val="1818F4"/>
                </a:solidFill>
                <a:hlinkClick r:id="rId4"/>
              </a:rPr>
              <a:t>/</a:t>
            </a:r>
            <a:endParaRPr lang="es-MX" sz="1400" dirty="0" smtClean="0">
              <a:solidFill>
                <a:srgbClr val="1818F4"/>
              </a:solidFill>
            </a:endParaRPr>
          </a:p>
          <a:p>
            <a:pPr algn="ctr"/>
            <a:r>
              <a:rPr lang="es-MX" sz="1400" dirty="0" smtClean="0">
                <a:solidFill>
                  <a:srgbClr val="1818F4"/>
                </a:solidFill>
              </a:rPr>
              <a:t> </a:t>
            </a:r>
            <a:endParaRPr lang="es-MX" sz="1400" dirty="0">
              <a:solidFill>
                <a:srgbClr val="1818F4"/>
              </a:solidFill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062" y="1900237"/>
            <a:ext cx="8143875" cy="305752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700583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" y="14015"/>
            <a:ext cx="1869749" cy="714477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2411760" y="144634"/>
            <a:ext cx="52565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Monitoreo de Rios en el Estado</a:t>
            </a:r>
          </a:p>
        </p:txBody>
      </p:sp>
      <p:sp>
        <p:nvSpPr>
          <p:cNvPr id="2" name="CuadroTexto 1"/>
          <p:cNvSpPr txBox="1"/>
          <p:nvPr/>
        </p:nvSpPr>
        <p:spPr>
          <a:xfrm>
            <a:off x="3851920" y="684754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>
                <a:solidFill>
                  <a:srgbClr val="1818F4"/>
                </a:solidFill>
              </a:rPr>
              <a:t>Rio Tampaón</a:t>
            </a:r>
            <a:endParaRPr lang="es-MX" sz="2000" b="1" dirty="0">
              <a:solidFill>
                <a:srgbClr val="1818F4"/>
              </a:solidFill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3851920" y="3708402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>
                <a:solidFill>
                  <a:srgbClr val="1818F4"/>
                </a:solidFill>
              </a:rPr>
              <a:t>Rio Valles</a:t>
            </a:r>
            <a:endParaRPr lang="es-MX" sz="2000" b="1" dirty="0">
              <a:solidFill>
                <a:srgbClr val="1818F4"/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2" y="1043179"/>
            <a:ext cx="8992204" cy="2591774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38" y="4078889"/>
            <a:ext cx="8963758" cy="2673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65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" y="14015"/>
            <a:ext cx="1869749" cy="714477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3635896" y="1196752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>
                <a:solidFill>
                  <a:srgbClr val="1818F4"/>
                </a:solidFill>
              </a:rPr>
              <a:t>Rio Gallinas</a:t>
            </a:r>
            <a:endParaRPr lang="es-MX" sz="2000" b="1" dirty="0">
              <a:solidFill>
                <a:srgbClr val="1818F4"/>
              </a:solidFill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2280415" y="105025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Monitoreo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de Rios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el </a:t>
            </a: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Estado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65" y="1844824"/>
            <a:ext cx="8932778" cy="2684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9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79135" y="390875"/>
            <a:ext cx="7641337" cy="894537"/>
          </a:xfrm>
        </p:spPr>
        <p:txBody>
          <a:bodyPr>
            <a:noAutofit/>
          </a:bodyPr>
          <a:lstStyle/>
          <a:p>
            <a:r>
              <a:rPr lang="es-MX" sz="2800" b="1" dirty="0" smtClean="0"/>
              <a:t>Monitor de sequia</a:t>
            </a:r>
            <a:br>
              <a:rPr lang="es-MX" sz="2800" b="1" dirty="0" smtClean="0"/>
            </a:br>
            <a:r>
              <a:rPr lang="es-MX" sz="2800" b="1" dirty="0" smtClean="0"/>
              <a:t>30 de mayo</a:t>
            </a:r>
            <a:r>
              <a:rPr lang="es-MX" sz="4000" dirty="0" smtClean="0"/>
              <a:t/>
            </a:r>
            <a:br>
              <a:rPr lang="es-MX" sz="4000" dirty="0" smtClean="0"/>
            </a:br>
            <a:endParaRPr lang="es-MX" sz="4000" dirty="0"/>
          </a:p>
        </p:txBody>
      </p:sp>
      <p:graphicFrame>
        <p:nvGraphicFramePr>
          <p:cNvPr id="7" name="Tabla 6"/>
          <p:cNvGraphicFramePr>
            <a:graphicFrameLocks noGrp="1"/>
          </p:cNvGraphicFramePr>
          <p:nvPr>
            <p:extLst/>
          </p:nvPr>
        </p:nvGraphicFramePr>
        <p:xfrm>
          <a:off x="4808924" y="1700814"/>
          <a:ext cx="2211348" cy="4447413"/>
        </p:xfrm>
        <a:graphic>
          <a:graphicData uri="http://schemas.openxmlformats.org/drawingml/2006/table">
            <a:tbl>
              <a:tblPr/>
              <a:tblGrid>
                <a:gridCol w="278228">
                  <a:extLst>
                    <a:ext uri="{9D8B030D-6E8A-4147-A177-3AD203B41FA5}">
                      <a16:colId xmlns:a16="http://schemas.microsoft.com/office/drawing/2014/main" val="3607190991"/>
                    </a:ext>
                  </a:extLst>
                </a:gridCol>
                <a:gridCol w="1304205">
                  <a:extLst>
                    <a:ext uri="{9D8B030D-6E8A-4147-A177-3AD203B41FA5}">
                      <a16:colId xmlns:a16="http://schemas.microsoft.com/office/drawing/2014/main" val="1008884985"/>
                    </a:ext>
                  </a:extLst>
                </a:gridCol>
                <a:gridCol w="628915">
                  <a:extLst>
                    <a:ext uri="{9D8B030D-6E8A-4147-A177-3AD203B41FA5}">
                      <a16:colId xmlns:a16="http://schemas.microsoft.com/office/drawing/2014/main" val="4218990679"/>
                    </a:ext>
                  </a:extLst>
                </a:gridCol>
              </a:tblGrid>
              <a:tr h="164719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Ahualulco</a:t>
                      </a:r>
                      <a:endParaRPr lang="es-MX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DA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4496086"/>
                  </a:ext>
                </a:extLst>
              </a:tr>
              <a:tr h="164719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Alaquines</a:t>
                      </a:r>
                      <a:endParaRPr lang="es-MX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DA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5913248"/>
                  </a:ext>
                </a:extLst>
              </a:tr>
              <a:tr h="164719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Aquismón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974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3478872"/>
                  </a:ext>
                </a:extLst>
              </a:tr>
              <a:tr h="164719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Armadillo de los Infante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DA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982402"/>
                  </a:ext>
                </a:extLst>
              </a:tr>
              <a:tr h="164719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Cárdenas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6607409"/>
                  </a:ext>
                </a:extLst>
              </a:tr>
              <a:tr h="164719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Catorce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800" b="0" i="0" u="none" strike="noStrike">
                        <a:solidFill>
                          <a:srgbClr val="000000"/>
                        </a:solidFill>
                        <a:effectLst/>
                        <a:latin typeface="Soberana Sans Regular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8637336"/>
                  </a:ext>
                </a:extLst>
              </a:tr>
              <a:tr h="164719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Cedral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800" b="0" i="0" u="none" strike="noStrike">
                        <a:solidFill>
                          <a:srgbClr val="000000"/>
                        </a:solidFill>
                        <a:effectLst/>
                        <a:latin typeface="Soberana Sans Regular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959523"/>
                  </a:ext>
                </a:extLst>
              </a:tr>
              <a:tr h="164719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Cerritos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DA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3594279"/>
                  </a:ext>
                </a:extLst>
              </a:tr>
              <a:tr h="164719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Cerro de San Pedro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DA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6331814"/>
                  </a:ext>
                </a:extLst>
              </a:tr>
              <a:tr h="164719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Ciudad del Maíz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800" b="0" i="0" u="none" strike="noStrike" dirty="0">
                        <a:solidFill>
                          <a:srgbClr val="000000"/>
                        </a:solidFill>
                        <a:effectLst/>
                        <a:latin typeface="Soberana Sans Regular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5498278"/>
                  </a:ext>
                </a:extLst>
              </a:tr>
              <a:tr h="164719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Ciudad Fernández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DA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2657552"/>
                  </a:ext>
                </a:extLst>
              </a:tr>
              <a:tr h="164719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Tancanhuitz</a:t>
                      </a:r>
                      <a:endParaRPr lang="es-MX" sz="9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974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2332514"/>
                  </a:ext>
                </a:extLst>
              </a:tr>
              <a:tr h="164719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Ciudad Valles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974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2477590"/>
                  </a:ext>
                </a:extLst>
              </a:tr>
              <a:tr h="164719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Coxcatlán</a:t>
                      </a:r>
                      <a:endParaRPr lang="es-MX" sz="9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974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8145909"/>
                  </a:ext>
                </a:extLst>
              </a:tr>
              <a:tr h="164719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Charcas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9491514"/>
                  </a:ext>
                </a:extLst>
              </a:tr>
              <a:tr h="164719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Ébano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974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257214"/>
                  </a:ext>
                </a:extLst>
              </a:tr>
              <a:tr h="164719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Guadalcázar</a:t>
                      </a:r>
                      <a:endParaRPr lang="es-MX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DA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7457250"/>
                  </a:ext>
                </a:extLst>
              </a:tr>
              <a:tr h="164719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Huehuetlán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974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9830281"/>
                  </a:ext>
                </a:extLst>
              </a:tr>
              <a:tr h="164719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Lagunillas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DA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0314755"/>
                  </a:ext>
                </a:extLst>
              </a:tr>
              <a:tr h="164719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Matehuala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800" b="0" i="0" u="none" strike="noStrike">
                        <a:solidFill>
                          <a:srgbClr val="000000"/>
                        </a:solidFill>
                        <a:effectLst/>
                        <a:latin typeface="Soberana Sans Regular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93685"/>
                  </a:ext>
                </a:extLst>
              </a:tr>
              <a:tr h="164719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Mexquitic de Carmona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DA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5519730"/>
                  </a:ext>
                </a:extLst>
              </a:tr>
              <a:tr h="164719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Moctezuma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DA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988320"/>
                  </a:ext>
                </a:extLst>
              </a:tr>
              <a:tr h="164719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Rayón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DA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1770363"/>
                  </a:ext>
                </a:extLst>
              </a:tr>
              <a:tr h="164719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Rioverde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DA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8498514"/>
                  </a:ext>
                </a:extLst>
              </a:tr>
              <a:tr h="164719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Salinas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800" b="0" i="0" u="none" strike="noStrike">
                        <a:solidFill>
                          <a:srgbClr val="000000"/>
                        </a:solidFill>
                        <a:effectLst/>
                        <a:latin typeface="Soberana Sans Regular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6219751"/>
                  </a:ext>
                </a:extLst>
              </a:tr>
              <a:tr h="164719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San Antonio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974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4018663"/>
                  </a:ext>
                </a:extLst>
              </a:tr>
              <a:tr h="164719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 Ciro de Acosta</a:t>
                      </a:r>
                    </a:p>
                  </a:txBody>
                  <a:tcPr marL="6198" marR="6198" marT="6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DA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2136481"/>
                  </a:ext>
                </a:extLst>
              </a:tr>
            </a:tbl>
          </a:graphicData>
        </a:graphic>
      </p:graphicFrame>
      <p:graphicFrame>
        <p:nvGraphicFramePr>
          <p:cNvPr id="8" name="Tabla 7"/>
          <p:cNvGraphicFramePr>
            <a:graphicFrameLocks noGrp="1"/>
          </p:cNvGraphicFramePr>
          <p:nvPr>
            <p:extLst/>
          </p:nvPr>
        </p:nvGraphicFramePr>
        <p:xfrm>
          <a:off x="7180200" y="1202340"/>
          <a:ext cx="1907100" cy="4826159"/>
        </p:xfrm>
        <a:graphic>
          <a:graphicData uri="http://schemas.openxmlformats.org/drawingml/2006/table">
            <a:tbl>
              <a:tblPr/>
              <a:tblGrid>
                <a:gridCol w="218704">
                  <a:extLst>
                    <a:ext uri="{9D8B030D-6E8A-4147-A177-3AD203B41FA5}">
                      <a16:colId xmlns:a16="http://schemas.microsoft.com/office/drawing/2014/main" val="1607682124"/>
                    </a:ext>
                  </a:extLst>
                </a:gridCol>
                <a:gridCol w="1121746">
                  <a:extLst>
                    <a:ext uri="{9D8B030D-6E8A-4147-A177-3AD203B41FA5}">
                      <a16:colId xmlns:a16="http://schemas.microsoft.com/office/drawing/2014/main" val="1600336951"/>
                    </a:ext>
                  </a:extLst>
                </a:gridCol>
                <a:gridCol w="566650">
                  <a:extLst>
                    <a:ext uri="{9D8B030D-6E8A-4147-A177-3AD203B41FA5}">
                      <a16:colId xmlns:a16="http://schemas.microsoft.com/office/drawing/2014/main" val="4151725201"/>
                    </a:ext>
                  </a:extLst>
                </a:gridCol>
              </a:tblGrid>
              <a:tr h="136471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 Luis Potosí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DA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013098"/>
                  </a:ext>
                </a:extLst>
              </a:tr>
              <a:tr h="136471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 Martín Chalchicuautla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974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3302867"/>
                  </a:ext>
                </a:extLst>
              </a:tr>
              <a:tr h="136471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 Nicolás Tolentino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DA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366983"/>
                  </a:ext>
                </a:extLst>
              </a:tr>
              <a:tr h="136471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Santa Catarina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DA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6155296"/>
                  </a:ext>
                </a:extLst>
              </a:tr>
              <a:tr h="136471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Santa María del Río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DA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7620443"/>
                  </a:ext>
                </a:extLst>
              </a:tr>
              <a:tr h="136471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Santo Domingo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800" b="0" i="0" u="none" strike="noStrike">
                        <a:solidFill>
                          <a:srgbClr val="000000"/>
                        </a:solidFill>
                        <a:effectLst/>
                        <a:latin typeface="Soberana Sans Regular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6808896"/>
                  </a:ext>
                </a:extLst>
              </a:tr>
              <a:tr h="136471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San Vicente </a:t>
                      </a:r>
                      <a:r>
                        <a:rPr lang="es-MX" sz="9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Tancuayalab</a:t>
                      </a:r>
                      <a:endParaRPr lang="es-MX" sz="9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974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9398052"/>
                  </a:ext>
                </a:extLst>
              </a:tr>
              <a:tr h="257196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Soledad de Graciano Sánchez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DA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084581"/>
                  </a:ext>
                </a:extLst>
              </a:tr>
              <a:tr h="136471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Tamasopo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DA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0721809"/>
                  </a:ext>
                </a:extLst>
              </a:tr>
              <a:tr h="136471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Tamazunchale</a:t>
                      </a:r>
                      <a:endParaRPr lang="es-MX" sz="9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974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952043"/>
                  </a:ext>
                </a:extLst>
              </a:tr>
              <a:tr h="136471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Tampacán</a:t>
                      </a:r>
                      <a:endParaRPr lang="es-MX" sz="9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974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783865"/>
                  </a:ext>
                </a:extLst>
              </a:tr>
              <a:tr h="136471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Tampamolón</a:t>
                      </a:r>
                      <a:r>
                        <a:rPr lang="es-MX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Corona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974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8161166"/>
                  </a:ext>
                </a:extLst>
              </a:tr>
              <a:tr h="136471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Tamuín</a:t>
                      </a:r>
                      <a:endParaRPr lang="es-MX" sz="9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974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1137748"/>
                  </a:ext>
                </a:extLst>
              </a:tr>
              <a:tr h="136471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Tanlajás</a:t>
                      </a:r>
                      <a:endParaRPr lang="es-MX" sz="9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974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287718"/>
                  </a:ext>
                </a:extLst>
              </a:tr>
              <a:tr h="136471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Tanquián</a:t>
                      </a:r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de Escobedo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974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420780"/>
                  </a:ext>
                </a:extLst>
              </a:tr>
              <a:tr h="136471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Tierra Nueva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DA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9270726"/>
                  </a:ext>
                </a:extLst>
              </a:tr>
              <a:tr h="136471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Vanegas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800" b="0" i="0" u="none" strike="noStrike">
                        <a:solidFill>
                          <a:srgbClr val="000000"/>
                        </a:solidFill>
                        <a:effectLst/>
                        <a:latin typeface="Soberana Sans Regular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5419820"/>
                  </a:ext>
                </a:extLst>
              </a:tr>
              <a:tr h="136471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Venado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0513352"/>
                  </a:ext>
                </a:extLst>
              </a:tr>
              <a:tr h="136471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Villa de Arriaga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DA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9500394"/>
                  </a:ext>
                </a:extLst>
              </a:tr>
              <a:tr h="136471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Villa de Guadalupe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3923131"/>
                  </a:ext>
                </a:extLst>
              </a:tr>
              <a:tr h="136471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Villa de la Paz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800" b="0" i="0" u="none" strike="noStrike">
                        <a:solidFill>
                          <a:srgbClr val="000000"/>
                        </a:solidFill>
                        <a:effectLst/>
                        <a:latin typeface="Soberana Sans Regular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2235694"/>
                  </a:ext>
                </a:extLst>
              </a:tr>
              <a:tr h="136471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Villa de Ramos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800" b="0" i="0" u="none" strike="noStrike">
                        <a:solidFill>
                          <a:srgbClr val="000000"/>
                        </a:solidFill>
                        <a:effectLst/>
                        <a:latin typeface="Soberana Sans Regular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6279934"/>
                  </a:ext>
                </a:extLst>
              </a:tr>
              <a:tr h="136471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Villa de Reyes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DA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6196521"/>
                  </a:ext>
                </a:extLst>
              </a:tr>
              <a:tr h="136471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Villa Hidalgo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DA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2827025"/>
                  </a:ext>
                </a:extLst>
              </a:tr>
              <a:tr h="113356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Villa Juárez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DA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3400593"/>
                  </a:ext>
                </a:extLst>
              </a:tr>
              <a:tr h="136471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Axtla</a:t>
                      </a:r>
                      <a:r>
                        <a:rPr lang="es-MX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de Terrazas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974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4900078"/>
                  </a:ext>
                </a:extLst>
              </a:tr>
              <a:tr h="136471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Xilitla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974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4809005"/>
                  </a:ext>
                </a:extLst>
              </a:tr>
              <a:tr h="136471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Zaragoza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DA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6168383"/>
                  </a:ext>
                </a:extLst>
              </a:tr>
              <a:tr h="136471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Villa de Arista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DA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5620521"/>
                  </a:ext>
                </a:extLst>
              </a:tr>
              <a:tr h="136471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Matlapa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5974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7077153"/>
                  </a:ext>
                </a:extLst>
              </a:tr>
              <a:tr h="136471"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El Naranjo</a:t>
                      </a:r>
                    </a:p>
                  </a:txBody>
                  <a:tcPr marL="5249" marR="5249" marT="52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Soberana Sans Regular"/>
                        </a:rPr>
                        <a:t>D0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7542004"/>
                  </a:ext>
                </a:extLst>
              </a:tr>
            </a:tbl>
          </a:graphicData>
        </a:graphic>
      </p:graphicFrame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3"/>
          <a:srcRect t="48360" r="82230" b="30139"/>
          <a:stretch/>
        </p:blipFill>
        <p:spPr>
          <a:xfrm>
            <a:off x="206696" y="141627"/>
            <a:ext cx="2211496" cy="1863421"/>
          </a:xfrm>
          <a:prstGeom prst="rect">
            <a:avLst/>
          </a:prstGeom>
        </p:spPr>
      </p:pic>
      <p:graphicFrame>
        <p:nvGraphicFramePr>
          <p:cNvPr id="11" name="Tabla 10"/>
          <p:cNvGraphicFramePr>
            <a:graphicFrameLocks noGrp="1"/>
          </p:cNvGraphicFramePr>
          <p:nvPr>
            <p:extLst/>
          </p:nvPr>
        </p:nvGraphicFramePr>
        <p:xfrm>
          <a:off x="43140" y="5239315"/>
          <a:ext cx="2271990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8802">
                  <a:extLst>
                    <a:ext uri="{9D8B030D-6E8A-4147-A177-3AD203B41FA5}">
                      <a16:colId xmlns:a16="http://schemas.microsoft.com/office/drawing/2014/main" val="3577641151"/>
                    </a:ext>
                  </a:extLst>
                </a:gridCol>
                <a:gridCol w="413188">
                  <a:extLst>
                    <a:ext uri="{9D8B030D-6E8A-4147-A177-3AD203B41FA5}">
                      <a16:colId xmlns:a16="http://schemas.microsoft.com/office/drawing/2014/main" val="2925531155"/>
                    </a:ext>
                  </a:extLst>
                </a:gridCol>
              </a:tblGrid>
              <a:tr h="243893">
                <a:tc>
                  <a:txBody>
                    <a:bodyPr/>
                    <a:lstStyle/>
                    <a:p>
                      <a:r>
                        <a:rPr lang="es-MX" sz="1600" dirty="0" smtClean="0"/>
                        <a:t>Sequia</a:t>
                      </a:r>
                      <a:r>
                        <a:rPr lang="es-MX" sz="1600" baseline="0" dirty="0" smtClean="0"/>
                        <a:t> severa</a:t>
                      </a:r>
                      <a:endParaRPr lang="es-MX" sz="1600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1600" dirty="0" smtClean="0"/>
                        <a:t>0</a:t>
                      </a:r>
                      <a:endParaRPr lang="es-MX" sz="1600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8009504"/>
                  </a:ext>
                </a:extLst>
              </a:tr>
              <a:tr h="243893">
                <a:tc>
                  <a:txBody>
                    <a:bodyPr/>
                    <a:lstStyle/>
                    <a:p>
                      <a:r>
                        <a:rPr lang="es-MX" sz="1600" dirty="0" smtClean="0"/>
                        <a:t>Sequia moderada</a:t>
                      </a:r>
                      <a:endParaRPr lang="es-MX" sz="1600" dirty="0"/>
                    </a:p>
                  </a:txBody>
                  <a:tcP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1600" dirty="0" smtClean="0"/>
                        <a:t>26</a:t>
                      </a:r>
                      <a:endParaRPr lang="es-MX" sz="1600" dirty="0"/>
                    </a:p>
                  </a:txBody>
                  <a:tcPr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7798975"/>
                  </a:ext>
                </a:extLst>
              </a:tr>
              <a:tr h="243893">
                <a:tc>
                  <a:txBody>
                    <a:bodyPr/>
                    <a:lstStyle/>
                    <a:p>
                      <a:r>
                        <a:rPr lang="es-MX" sz="1600" dirty="0" smtClean="0"/>
                        <a:t>Anormalmente seco</a:t>
                      </a:r>
                      <a:endParaRPr lang="es-MX" sz="16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1600" dirty="0" smtClean="0"/>
                        <a:t>5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5052524"/>
                  </a:ext>
                </a:extLst>
              </a:tr>
            </a:tbl>
          </a:graphicData>
        </a:graphic>
      </p:graphicFrame>
      <p:pic>
        <p:nvPicPr>
          <p:cNvPr id="4" name="Imagen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208" y="2053072"/>
            <a:ext cx="2921872" cy="2418583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6195" y="4530981"/>
            <a:ext cx="2225480" cy="1985813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2699792" y="6488668"/>
            <a:ext cx="1180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30 de abril</a:t>
            </a:r>
            <a:endParaRPr lang="es-MX" dirty="0"/>
          </a:p>
        </p:txBody>
      </p:sp>
      <p:sp>
        <p:nvSpPr>
          <p:cNvPr id="12" name="CuadroTexto 11"/>
          <p:cNvSpPr txBox="1"/>
          <p:nvPr/>
        </p:nvSpPr>
        <p:spPr>
          <a:xfrm>
            <a:off x="353354" y="4471655"/>
            <a:ext cx="1275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30 de mayo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75270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35" y="7642"/>
            <a:ext cx="2151035" cy="829070"/>
          </a:xfrm>
          <a:prstGeom prst="rect">
            <a:avLst/>
          </a:prstGeom>
        </p:spPr>
      </p:pic>
      <p:sp>
        <p:nvSpPr>
          <p:cNvPr id="4" name="Rectángulo redondeado 3"/>
          <p:cNvSpPr/>
          <p:nvPr/>
        </p:nvSpPr>
        <p:spPr>
          <a:xfrm>
            <a:off x="5282827" y="5516944"/>
            <a:ext cx="2160240" cy="36004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b="1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7" y="1340769"/>
            <a:ext cx="8280920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7447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1196752"/>
            <a:ext cx="6493520" cy="3929351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6948264" y="4869160"/>
            <a:ext cx="360040" cy="21602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Rectángulo 4"/>
          <p:cNvSpPr/>
          <p:nvPr/>
        </p:nvSpPr>
        <p:spPr>
          <a:xfrm>
            <a:off x="6948264" y="4401705"/>
            <a:ext cx="431288" cy="37947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618785" y="4159331"/>
            <a:ext cx="138564" cy="484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MX" altLang="es-MX" sz="1350">
                <a:latin typeface="Arial" panose="020B0604020202020204" pitchFamily="34" charset="0"/>
              </a:rPr>
              <a:t/>
            </a:r>
            <a:br>
              <a:rPr lang="es-MX" altLang="es-MX" sz="1350">
                <a:latin typeface="Arial" panose="020B0604020202020204" pitchFamily="34" charset="0"/>
              </a:rPr>
            </a:br>
            <a:endParaRPr lang="es-MX" altLang="es-MX" sz="1350">
              <a:latin typeface="Arial" panose="020B0604020202020204" pitchFamily="34" charset="0"/>
            </a:endParaRPr>
          </a:p>
        </p:txBody>
      </p:sp>
      <p:graphicFrame>
        <p:nvGraphicFramePr>
          <p:cNvPr id="10" name="Tabla 9"/>
          <p:cNvGraphicFramePr>
            <a:graphicFrameLocks noGrp="1"/>
          </p:cNvGraphicFramePr>
          <p:nvPr>
            <p:extLst/>
          </p:nvPr>
        </p:nvGraphicFramePr>
        <p:xfrm>
          <a:off x="2411760" y="247185"/>
          <a:ext cx="5400600" cy="47863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400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78631">
                <a:tc>
                  <a:txBody>
                    <a:bodyPr/>
                    <a:lstStyle/>
                    <a:p>
                      <a:pPr algn="ctr">
                        <a:lnSpc>
                          <a:spcPts val="2305"/>
                        </a:lnSpc>
                        <a:spcAft>
                          <a:spcPts val="0"/>
                        </a:spcAft>
                      </a:pPr>
                      <a:r>
                        <a:rPr lang="es-ES" sz="2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Temporada de Frentes Fríos </a:t>
                      </a:r>
                      <a:r>
                        <a:rPr lang="es-ES" sz="20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2018-2019</a:t>
                      </a:r>
                      <a:endParaRPr lang="es-MX" sz="20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1277635" y="5413133"/>
            <a:ext cx="138564" cy="484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MX" altLang="es-MX" sz="1350">
                <a:latin typeface="Arial" panose="020B0604020202020204" pitchFamily="34" charset="0"/>
              </a:rPr>
              <a:t/>
            </a:r>
            <a:br>
              <a:rPr lang="es-MX" altLang="es-MX" sz="1350">
                <a:latin typeface="Arial" panose="020B0604020202020204" pitchFamily="34" charset="0"/>
              </a:rPr>
            </a:br>
            <a:endParaRPr lang="es-MX" altLang="es-MX" sz="1350">
              <a:latin typeface="Arial" panose="020B0604020202020204" pitchFamily="34" charset="0"/>
            </a:endParaRPr>
          </a:p>
        </p:txBody>
      </p:sp>
      <p:sp>
        <p:nvSpPr>
          <p:cNvPr id="19" name="CuadroTexto 18"/>
          <p:cNvSpPr txBox="1"/>
          <p:nvPr/>
        </p:nvSpPr>
        <p:spPr>
          <a:xfrm>
            <a:off x="3271846" y="6201197"/>
            <a:ext cx="41077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900" dirty="0">
                <a:latin typeface="Arial" panose="020B0604020202020204" pitchFamily="34" charset="0"/>
                <a:cs typeface="Arial" panose="020B0604020202020204" pitchFamily="34" charset="0"/>
              </a:rPr>
              <a:t>En el periodo Septiembre - Diciembre 2018 </a:t>
            </a:r>
            <a:r>
              <a:rPr lang="es-MX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ingresaron </a:t>
            </a:r>
            <a:r>
              <a:rPr lang="es-MX" sz="900" dirty="0">
                <a:latin typeface="Arial" panose="020B0604020202020204" pitchFamily="34" charset="0"/>
                <a:cs typeface="Arial" panose="020B0604020202020204" pitchFamily="34" charset="0"/>
              </a:rPr>
              <a:t>21 sistemas </a:t>
            </a:r>
            <a:r>
              <a:rPr lang="es-MX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frontales</a:t>
            </a:r>
            <a:endParaRPr lang="es-MX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MX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Imagen 2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993541" cy="789647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6972920" y="4371198"/>
            <a:ext cx="257037" cy="400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/>
              <a:t>8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6948264" y="4818056"/>
            <a:ext cx="576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b="1" dirty="0" smtClean="0"/>
              <a:t>61</a:t>
            </a:r>
            <a:endParaRPr lang="es-MX" sz="1600" b="1" dirty="0"/>
          </a:p>
        </p:txBody>
      </p:sp>
    </p:spTree>
    <p:extLst>
      <p:ext uri="{BB962C8B-B14F-4D97-AF65-F5344CB8AC3E}">
        <p14:creationId xmlns:p14="http://schemas.microsoft.com/office/powerpoint/2010/main" val="311707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35" y="7642"/>
            <a:ext cx="2151035" cy="829070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1268760"/>
            <a:ext cx="8424936" cy="5139937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2483768" y="188640"/>
            <a:ext cx="60486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Pronostico para la Temporada de Ciclones Tropicales 2019</a:t>
            </a:r>
            <a:endParaRPr lang="es-MX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8388" y="3770823"/>
            <a:ext cx="196599" cy="183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853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35" y="7642"/>
            <a:ext cx="2151035" cy="829070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899592" y="5275035"/>
            <a:ext cx="78003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400" b="1" dirty="0"/>
              <a:t>No hay avisos de ciclón </a:t>
            </a:r>
            <a:r>
              <a:rPr lang="es-MX" sz="2400" b="1" dirty="0" smtClean="0"/>
              <a:t>en el </a:t>
            </a:r>
            <a:r>
              <a:rPr lang="es-MX" sz="2400" b="1" dirty="0"/>
              <a:t>P</a:t>
            </a:r>
            <a:r>
              <a:rPr lang="es-MX" sz="2400" b="1" dirty="0" smtClean="0"/>
              <a:t>acífico y el Atlántico durante las próximas 48 horas.</a:t>
            </a:r>
            <a:endParaRPr lang="es-MX" sz="2400" b="1" dirty="0"/>
          </a:p>
        </p:txBody>
      </p:sp>
      <p:sp>
        <p:nvSpPr>
          <p:cNvPr id="6" name="Rectángulo 5"/>
          <p:cNvSpPr/>
          <p:nvPr/>
        </p:nvSpPr>
        <p:spPr>
          <a:xfrm>
            <a:off x="2167670" y="260648"/>
            <a:ext cx="67787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400" b="1" dirty="0">
                <a:latin typeface="+mj-lt"/>
                <a:cs typeface="Arial" panose="020B0604020202020204" pitchFamily="34" charset="0"/>
              </a:rPr>
              <a:t>Aviso de Ciclón Tropical en el Océano </a:t>
            </a:r>
            <a:r>
              <a:rPr lang="es-MX" sz="2400" b="1" dirty="0" smtClean="0">
                <a:latin typeface="+mj-lt"/>
                <a:cs typeface="Arial" panose="020B0604020202020204" pitchFamily="34" charset="0"/>
              </a:rPr>
              <a:t>Pacifico y Atlántico</a:t>
            </a:r>
            <a:endParaRPr lang="es-MX" sz="2400" b="1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1650" y="1370106"/>
            <a:ext cx="4374387" cy="332959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180" y="1390764"/>
            <a:ext cx="4376325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6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/>
          <p:cNvSpPr/>
          <p:nvPr/>
        </p:nvSpPr>
        <p:spPr>
          <a:xfrm>
            <a:off x="2195736" y="201111"/>
            <a:ext cx="61561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400" dirty="0">
                <a:latin typeface="+mj-lt"/>
                <a:cs typeface="Arial" panose="020B0604020202020204" pitchFamily="34" charset="0"/>
              </a:rPr>
              <a:t>Pronóstico a 10 días del </a:t>
            </a:r>
            <a:r>
              <a:rPr lang="es-MX" sz="2400" dirty="0" smtClean="0">
                <a:latin typeface="+mj-lt"/>
                <a:cs typeface="Arial" panose="020B0604020202020204" pitchFamily="34" charset="0"/>
              </a:rPr>
              <a:t>17 al 26 de junio </a:t>
            </a:r>
            <a:endParaRPr lang="es-MX" sz="2400" dirty="0">
              <a:latin typeface="+mj-lt"/>
              <a:cs typeface="Arial" panose="020B0604020202020204" pitchFamily="34" charset="0"/>
            </a:endParaRPr>
          </a:p>
          <a:p>
            <a:pPr algn="ctr"/>
            <a:r>
              <a:rPr lang="es-MX" sz="2400" b="1" dirty="0" smtClean="0">
                <a:latin typeface="+mj-lt"/>
                <a:cs typeface="Arial" panose="020B0604020202020204" pitchFamily="34" charset="0"/>
              </a:rPr>
              <a:t> </a:t>
            </a:r>
            <a:r>
              <a:rPr lang="es-MX" sz="24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San Luis Potosí </a:t>
            </a:r>
            <a:r>
              <a:rPr lang="es-MX" sz="2400" b="1" dirty="0" smtClean="0">
                <a:latin typeface="+mj-lt"/>
                <a:cs typeface="Arial" panose="020B0604020202020204" pitchFamily="34" charset="0"/>
              </a:rPr>
              <a:t>San </a:t>
            </a:r>
            <a:r>
              <a:rPr lang="es-MX" sz="2400" b="1" dirty="0">
                <a:latin typeface="+mj-lt"/>
                <a:cs typeface="Arial" panose="020B0604020202020204" pitchFamily="34" charset="0"/>
              </a:rPr>
              <a:t>Luis Potosí</a:t>
            </a:r>
          </a:p>
        </p:txBody>
      </p:sp>
      <p:pic>
        <p:nvPicPr>
          <p:cNvPr id="7" name="Imagen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36" y="7642"/>
            <a:ext cx="2179100" cy="82907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3688" y="1046241"/>
            <a:ext cx="6588224" cy="5722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162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/>
          <p:cNvSpPr/>
          <p:nvPr/>
        </p:nvSpPr>
        <p:spPr>
          <a:xfrm>
            <a:off x="2195736" y="101864"/>
            <a:ext cx="61561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400" dirty="0">
                <a:cs typeface="Arial" panose="020B0604020202020204" pitchFamily="34" charset="0"/>
              </a:rPr>
              <a:t>Pronóstico a 10 días del 17 al 26 de junio </a:t>
            </a:r>
          </a:p>
          <a:p>
            <a:pPr algn="ctr"/>
            <a:r>
              <a:rPr lang="es-MX" sz="2400" b="1" dirty="0" smtClean="0">
                <a:latin typeface="+mj-lt"/>
                <a:cs typeface="Arial" panose="020B0604020202020204" pitchFamily="34" charset="0"/>
              </a:rPr>
              <a:t> </a:t>
            </a:r>
            <a:r>
              <a:rPr lang="es-MX" sz="24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Ciudad Valles </a:t>
            </a:r>
            <a:r>
              <a:rPr lang="es-MX" sz="2400" b="1" dirty="0" smtClean="0">
                <a:latin typeface="+mj-lt"/>
                <a:cs typeface="Arial" panose="020B0604020202020204" pitchFamily="34" charset="0"/>
              </a:rPr>
              <a:t>San </a:t>
            </a:r>
            <a:r>
              <a:rPr lang="es-MX" sz="2400" b="1" dirty="0">
                <a:latin typeface="+mj-lt"/>
                <a:cs typeface="Arial" panose="020B0604020202020204" pitchFamily="34" charset="0"/>
              </a:rPr>
              <a:t>Luis Potosí</a:t>
            </a:r>
          </a:p>
        </p:txBody>
      </p:sp>
      <p:pic>
        <p:nvPicPr>
          <p:cNvPr id="7" name="Imagen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36" y="7642"/>
            <a:ext cx="2179100" cy="82907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9384" y="1027082"/>
            <a:ext cx="6804248" cy="5723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359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/>
          <p:cNvSpPr/>
          <p:nvPr/>
        </p:nvSpPr>
        <p:spPr>
          <a:xfrm>
            <a:off x="2195736" y="44624"/>
            <a:ext cx="61561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400" dirty="0">
                <a:cs typeface="Arial" panose="020B0604020202020204" pitchFamily="34" charset="0"/>
              </a:rPr>
              <a:t>Pronóstico a 10 días del 17 al 26 de junio </a:t>
            </a:r>
          </a:p>
          <a:p>
            <a:pPr algn="ctr"/>
            <a:r>
              <a:rPr lang="es-MX" sz="2400" b="1" dirty="0" smtClean="0">
                <a:latin typeface="+mj-lt"/>
                <a:cs typeface="Arial" panose="020B0604020202020204" pitchFamily="34" charset="0"/>
              </a:rPr>
              <a:t> </a:t>
            </a:r>
            <a:r>
              <a:rPr lang="es-MX" sz="24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Matehuala </a:t>
            </a:r>
            <a:r>
              <a:rPr lang="es-MX" sz="2400" b="1" dirty="0" smtClean="0">
                <a:latin typeface="+mj-lt"/>
                <a:cs typeface="Arial" panose="020B0604020202020204" pitchFamily="34" charset="0"/>
              </a:rPr>
              <a:t>San </a:t>
            </a:r>
            <a:r>
              <a:rPr lang="es-MX" sz="2400" b="1" dirty="0">
                <a:latin typeface="+mj-lt"/>
                <a:cs typeface="Arial" panose="020B0604020202020204" pitchFamily="34" charset="0"/>
              </a:rPr>
              <a:t>Luis Potosí</a:t>
            </a:r>
          </a:p>
        </p:txBody>
      </p:sp>
      <p:pic>
        <p:nvPicPr>
          <p:cNvPr id="7" name="Imagen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36" y="7642"/>
            <a:ext cx="2179100" cy="82907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3142" y="920004"/>
            <a:ext cx="6766000" cy="5827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711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/>
          <p:cNvSpPr/>
          <p:nvPr/>
        </p:nvSpPr>
        <p:spPr>
          <a:xfrm>
            <a:off x="2198930" y="102449"/>
            <a:ext cx="61561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400" dirty="0">
                <a:cs typeface="Arial" panose="020B0604020202020204" pitchFamily="34" charset="0"/>
              </a:rPr>
              <a:t>Pronóstico a 10 días del 17 al 26 de junio </a:t>
            </a:r>
          </a:p>
          <a:p>
            <a:pPr algn="ctr"/>
            <a:r>
              <a:rPr lang="es-MX" sz="2400" b="1" dirty="0" smtClean="0">
                <a:latin typeface="+mj-lt"/>
                <a:cs typeface="Arial" panose="020B0604020202020204" pitchFamily="34" charset="0"/>
              </a:rPr>
              <a:t> </a:t>
            </a:r>
            <a:r>
              <a:rPr lang="es-MX" sz="2400" b="1" dirty="0" err="1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Rioverde</a:t>
            </a:r>
            <a:r>
              <a:rPr lang="es-MX" sz="2400" b="1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s-MX" sz="2400" b="1" dirty="0" smtClean="0">
                <a:latin typeface="+mj-lt"/>
                <a:cs typeface="Arial" panose="020B0604020202020204" pitchFamily="34" charset="0"/>
              </a:rPr>
              <a:t>San </a:t>
            </a:r>
            <a:r>
              <a:rPr lang="es-MX" sz="2400" b="1" dirty="0">
                <a:latin typeface="+mj-lt"/>
                <a:cs typeface="Arial" panose="020B0604020202020204" pitchFamily="34" charset="0"/>
              </a:rPr>
              <a:t>Luis Potosí</a:t>
            </a:r>
          </a:p>
        </p:txBody>
      </p:sp>
      <p:pic>
        <p:nvPicPr>
          <p:cNvPr id="7" name="Imagen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36" y="7642"/>
            <a:ext cx="2179100" cy="82907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8267" y="942137"/>
            <a:ext cx="6816819" cy="5789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087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119967</TotalTime>
  <Words>509</Words>
  <Application>Microsoft Office PowerPoint</Application>
  <PresentationFormat>Presentación en pantalla (4:3)</PresentationFormat>
  <Paragraphs>248</Paragraphs>
  <Slides>18</Slides>
  <Notes>7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5" baseType="lpstr">
      <vt:lpstr>Arial Unicode MS</vt:lpstr>
      <vt:lpstr>Arial</vt:lpstr>
      <vt:lpstr>Calibri</vt:lpstr>
      <vt:lpstr>Soberana Sans</vt:lpstr>
      <vt:lpstr>Soberana Sans Regular</vt:lpstr>
      <vt:lpstr>Times New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Monitor de sequia 30 de mayo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Pronóstico del tiempo para el  Estado de San Luis Potosí  y escalas de los principales ríos.  Período del  20 al 24 de Diciembre del 2012</dc:title>
  <dc:creator>jennifer.lugo@conagua.gob.mx</dc:creator>
  <cp:lastModifiedBy>Rocha Hernandez Armando</cp:lastModifiedBy>
  <cp:revision>4836</cp:revision>
  <cp:lastPrinted>2019-06-17T14:00:06Z</cp:lastPrinted>
  <dcterms:created xsi:type="dcterms:W3CDTF">2012-12-20T22:23:29Z</dcterms:created>
  <dcterms:modified xsi:type="dcterms:W3CDTF">2019-06-18T22:27:26Z</dcterms:modified>
</cp:coreProperties>
</file>